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81" r:id="rId23"/>
    <p:sldId id="282" r:id="rId24"/>
    <p:sldId id="280" r:id="rId25"/>
    <p:sldId id="278" r:id="rId26"/>
    <p:sldId id="279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338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125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64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354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983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014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187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735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846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1906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894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CCF1E-51B0-4DAA-9445-9384D910A872}" type="datetimeFigureOut">
              <a:rPr lang="tr-TR" smtClean="0"/>
              <a:t>7.4.2019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A5E1C-5A4D-4CB3-AE6E-8D1177609B0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351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41" y="180109"/>
            <a:ext cx="8877300" cy="6553200"/>
          </a:xfrm>
          <a:prstGeom prst="rect">
            <a:avLst/>
          </a:prstGeom>
          <a:effectLst>
            <a:glow rad="127000"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5000" endPos="6500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73234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33680" y="142240"/>
            <a:ext cx="11623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Kesit özelliklerini tanımlamak için </a:t>
            </a:r>
            <a:r>
              <a:rPr lang="tr-TR" b="1" dirty="0" smtClean="0"/>
              <a:t>Define&gt;</a:t>
            </a:r>
            <a:r>
              <a:rPr lang="tr-TR" b="1" dirty="0" err="1" smtClean="0"/>
              <a:t>Section</a:t>
            </a:r>
            <a:r>
              <a:rPr lang="tr-TR" b="1" dirty="0" smtClean="0"/>
              <a:t> </a:t>
            </a:r>
            <a:r>
              <a:rPr lang="tr-TR" b="1" dirty="0" err="1" smtClean="0"/>
              <a:t>Properties</a:t>
            </a:r>
            <a:r>
              <a:rPr lang="tr-TR" b="1" dirty="0" smtClean="0"/>
              <a:t> </a:t>
            </a:r>
            <a:r>
              <a:rPr lang="tr-TR" dirty="0" smtClean="0"/>
              <a:t>sekleri seçilir. Yapıda kolonlar ve kirişler çubuk eleman, döşeme ve perdeler ise kabuk eleman olarak tanımlanacaktır. Kolon ve kirişleri tanımlamak için </a:t>
            </a:r>
            <a:r>
              <a:rPr lang="tr-TR" b="1" dirty="0" err="1" smtClean="0"/>
              <a:t>Frame</a:t>
            </a:r>
            <a:r>
              <a:rPr lang="tr-TR" b="1" dirty="0" smtClean="0"/>
              <a:t> </a:t>
            </a:r>
            <a:r>
              <a:rPr lang="tr-TR" b="1" dirty="0" err="1" smtClean="0"/>
              <a:t>Sections</a:t>
            </a:r>
            <a:r>
              <a:rPr lang="tr-TR" b="1" dirty="0" smtClean="0"/>
              <a:t> </a:t>
            </a:r>
            <a:r>
              <a:rPr lang="tr-TR" dirty="0" smtClean="0"/>
              <a:t>seçeneği seçilir. Karışıklık olmaması için programda </a:t>
            </a:r>
            <a:r>
              <a:rPr lang="tr-TR" dirty="0" err="1" smtClean="0"/>
              <a:t>default</a:t>
            </a:r>
            <a:r>
              <a:rPr lang="tr-TR" dirty="0" smtClean="0"/>
              <a:t> olarak </a:t>
            </a:r>
            <a:r>
              <a:rPr lang="tr-TR" dirty="0" err="1" smtClean="0"/>
              <a:t>varolan</a:t>
            </a:r>
            <a:r>
              <a:rPr lang="tr-TR" dirty="0" smtClean="0"/>
              <a:t> kesitler silinir. Çoklu silme için </a:t>
            </a:r>
            <a:r>
              <a:rPr lang="tr-TR" b="1" dirty="0" err="1" smtClean="0"/>
              <a:t>Delete</a:t>
            </a:r>
            <a:r>
              <a:rPr lang="tr-TR" b="1" dirty="0" smtClean="0"/>
              <a:t> </a:t>
            </a:r>
            <a:r>
              <a:rPr lang="tr-TR" b="1" dirty="0" err="1" smtClean="0"/>
              <a:t>Multiple</a:t>
            </a:r>
            <a:r>
              <a:rPr lang="tr-TR" b="1" dirty="0" smtClean="0"/>
              <a:t> </a:t>
            </a:r>
            <a:r>
              <a:rPr lang="tr-TR" b="1" dirty="0" err="1" smtClean="0"/>
              <a:t>Properties</a:t>
            </a:r>
            <a:r>
              <a:rPr lang="tr-TR" b="1" dirty="0" smtClean="0"/>
              <a:t> </a:t>
            </a:r>
            <a:r>
              <a:rPr lang="tr-TR" dirty="0" smtClean="0"/>
              <a:t>kullanılabilir. Yeni bir kesit eklemek için </a:t>
            </a:r>
            <a:r>
              <a:rPr lang="tr-TR" b="1" dirty="0" err="1" smtClean="0"/>
              <a:t>Add</a:t>
            </a:r>
            <a:r>
              <a:rPr lang="tr-TR" b="1" dirty="0" smtClean="0"/>
              <a:t> New </a:t>
            </a:r>
            <a:r>
              <a:rPr lang="tr-TR" b="1" dirty="0" err="1" smtClean="0"/>
              <a:t>Property</a:t>
            </a:r>
            <a:r>
              <a:rPr lang="tr-TR" b="1" dirty="0" smtClean="0"/>
              <a:t> </a:t>
            </a:r>
            <a:r>
              <a:rPr lang="tr-TR" dirty="0" smtClean="0"/>
              <a:t>seçeneği kullanılır. Açılan pencerede </a:t>
            </a:r>
            <a:r>
              <a:rPr lang="tr-TR" b="1" dirty="0" smtClean="0"/>
              <a:t>Concrete</a:t>
            </a:r>
            <a:r>
              <a:rPr lang="tr-TR" dirty="0" smtClean="0"/>
              <a:t> menüsünde bulunan </a:t>
            </a:r>
            <a:r>
              <a:rPr lang="tr-TR" b="1" dirty="0" err="1" smtClean="0"/>
              <a:t>Rectangular</a:t>
            </a:r>
            <a:r>
              <a:rPr lang="tr-TR" dirty="0" smtClean="0"/>
              <a:t> kesiti seçilir.  30*30 cm*cm boyutlarındaki kolon aşağıdaki gibi düzenlenir.  TBDY2018 Tablo 4.2 ‘de belirtilen betonarme taşıyıcı sistem elemanlarının etkin kesit </a:t>
            </a:r>
            <a:r>
              <a:rPr lang="tr-TR" dirty="0" err="1" smtClean="0"/>
              <a:t>rijitlikleri</a:t>
            </a:r>
            <a:r>
              <a:rPr lang="tr-TR" dirty="0" smtClean="0"/>
              <a:t> çarpanları kolonlar için aşağıdaki gibi girilir. Bu değerleri girmek için </a:t>
            </a:r>
            <a:r>
              <a:rPr lang="tr-TR" b="1" dirty="0" err="1" smtClean="0"/>
              <a:t>Modify</a:t>
            </a:r>
            <a:r>
              <a:rPr lang="tr-TR" b="1" dirty="0" smtClean="0"/>
              <a:t>/Show </a:t>
            </a:r>
            <a:r>
              <a:rPr lang="tr-TR" b="1" dirty="0" err="1" smtClean="0"/>
              <a:t>Modifiers</a:t>
            </a:r>
            <a:r>
              <a:rPr lang="tr-TR" b="1" dirty="0" smtClean="0"/>
              <a:t> </a:t>
            </a:r>
            <a:r>
              <a:rPr lang="tr-TR" dirty="0" smtClean="0"/>
              <a:t>seçeneğine tıklanır.  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2236649"/>
            <a:ext cx="3749040" cy="335603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366" y="2236649"/>
            <a:ext cx="3689667" cy="337643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79" y="2236649"/>
            <a:ext cx="3244582" cy="3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3" y="120015"/>
            <a:ext cx="4891088" cy="3031283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5334000" y="120015"/>
            <a:ext cx="638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Kolona ait donatı düzenlemeleri için </a:t>
            </a:r>
            <a:r>
              <a:rPr lang="tr-TR" dirty="0" err="1" smtClean="0"/>
              <a:t>Modify</a:t>
            </a:r>
            <a:r>
              <a:rPr lang="tr-TR" dirty="0" smtClean="0"/>
              <a:t>/Show </a:t>
            </a:r>
            <a:r>
              <a:rPr lang="tr-TR" dirty="0" err="1" smtClean="0"/>
              <a:t>Rebar</a:t>
            </a:r>
            <a:r>
              <a:rPr lang="tr-TR" dirty="0" smtClean="0"/>
              <a:t> sekmesi kullanılır. Şu an da sadece tasarım yapıldığı için donatı miktarlarının değiştirilmesine gerek yoktur. Pencere aşağıdaki gibi düzenlenir.</a:t>
            </a: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892" y="1524952"/>
            <a:ext cx="4700588" cy="4382289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254000" y="3403600"/>
            <a:ext cx="52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Kolon </a:t>
            </a:r>
            <a:r>
              <a:rPr lang="tr-TR" dirty="0" err="1" smtClean="0"/>
              <a:t>paspayı</a:t>
            </a:r>
            <a:r>
              <a:rPr lang="tr-TR" dirty="0" smtClean="0"/>
              <a:t> 20 mm olarak girilmiştir.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7717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23520" y="121920"/>
            <a:ext cx="11501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Kiriş kesitleri tanımlamak için de aynı işlemler uygulanır.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1" y="487680"/>
            <a:ext cx="3749040" cy="343868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290" y="487680"/>
            <a:ext cx="3216910" cy="343868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929" y="487679"/>
            <a:ext cx="4588511" cy="3438689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420" y="4119408"/>
            <a:ext cx="5885180" cy="25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38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72720" y="142240"/>
            <a:ext cx="116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Döşeme kesiti tanımlamak için </a:t>
            </a:r>
            <a:r>
              <a:rPr lang="tr-TR" b="1" dirty="0" smtClean="0"/>
              <a:t>Define&gt;</a:t>
            </a:r>
            <a:r>
              <a:rPr lang="tr-TR" b="1" dirty="0" err="1" smtClean="0"/>
              <a:t>Section</a:t>
            </a:r>
            <a:r>
              <a:rPr lang="tr-TR" b="1" dirty="0" smtClean="0"/>
              <a:t> </a:t>
            </a:r>
            <a:r>
              <a:rPr lang="tr-TR" b="1" dirty="0" err="1" smtClean="0"/>
              <a:t>Properties</a:t>
            </a:r>
            <a:r>
              <a:rPr lang="tr-TR" b="1" dirty="0" smtClean="0"/>
              <a:t>&gt;</a:t>
            </a:r>
            <a:r>
              <a:rPr lang="tr-TR" b="1" dirty="0" err="1" smtClean="0"/>
              <a:t>Slab</a:t>
            </a:r>
            <a:r>
              <a:rPr lang="tr-TR" b="1" dirty="0" smtClean="0"/>
              <a:t> </a:t>
            </a:r>
            <a:r>
              <a:rPr lang="tr-TR" b="1" dirty="0" err="1" smtClean="0"/>
              <a:t>Sections</a:t>
            </a:r>
            <a:r>
              <a:rPr lang="tr-TR" b="1" dirty="0" smtClean="0"/>
              <a:t>&gt;</a:t>
            </a:r>
            <a:r>
              <a:rPr lang="tr-TR" b="1" dirty="0" err="1" smtClean="0"/>
              <a:t>Add</a:t>
            </a:r>
            <a:r>
              <a:rPr lang="tr-TR" b="1" dirty="0" smtClean="0"/>
              <a:t> New </a:t>
            </a:r>
            <a:r>
              <a:rPr lang="tr-TR" b="1" dirty="0" err="1" smtClean="0"/>
              <a:t>Property</a:t>
            </a:r>
            <a:r>
              <a:rPr lang="tr-TR" b="1" dirty="0" smtClean="0"/>
              <a:t> </a:t>
            </a:r>
            <a:r>
              <a:rPr lang="tr-TR" dirty="0" smtClean="0"/>
              <a:t>seçenekleri seçilir. Açılır pencere aşağıdaki gibi düzenlenir.  Etkin kesit </a:t>
            </a:r>
            <a:r>
              <a:rPr lang="tr-TR" dirty="0" err="1" smtClean="0"/>
              <a:t>rijitlikleri</a:t>
            </a:r>
            <a:r>
              <a:rPr lang="tr-TR" dirty="0" smtClean="0"/>
              <a:t> çarpanları için </a:t>
            </a:r>
            <a:r>
              <a:rPr lang="tr-TR" dirty="0" err="1" smtClean="0"/>
              <a:t>Modify</a:t>
            </a:r>
            <a:r>
              <a:rPr lang="tr-TR" dirty="0" smtClean="0"/>
              <a:t>/Show sekmesi kullanılır.</a:t>
            </a: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194971"/>
            <a:ext cx="3126539" cy="3592513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172720" y="4927600"/>
            <a:ext cx="1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r>
              <a:rPr lang="tr-TR" dirty="0" err="1" smtClean="0"/>
              <a:t>Membrane</a:t>
            </a:r>
            <a:r>
              <a:rPr lang="tr-TR" dirty="0" smtClean="0"/>
              <a:t> </a:t>
            </a:r>
            <a:r>
              <a:rPr lang="tr-TR" dirty="0"/>
              <a:t>f11 ve </a:t>
            </a:r>
            <a:r>
              <a:rPr lang="tr-TR" dirty="0" err="1"/>
              <a:t>Membrane</a:t>
            </a:r>
            <a:r>
              <a:rPr lang="tr-TR" dirty="0"/>
              <a:t> f22 sırasıyla 1 ve 2 eksenlerindeki düzlem içi eksenel </a:t>
            </a:r>
            <a:r>
              <a:rPr lang="tr-TR" dirty="0" err="1"/>
              <a:t>rijitliğe</a:t>
            </a:r>
            <a:r>
              <a:rPr lang="tr-TR" dirty="0"/>
              <a:t>, </a:t>
            </a:r>
            <a:r>
              <a:rPr lang="tr-TR" dirty="0" err="1"/>
              <a:t>Membrane</a:t>
            </a:r>
            <a:r>
              <a:rPr lang="tr-TR" dirty="0"/>
              <a:t> f12 1-2 düzlemi içi kayma </a:t>
            </a:r>
            <a:r>
              <a:rPr lang="tr-TR" dirty="0" err="1"/>
              <a:t>rijitliğine</a:t>
            </a:r>
            <a:r>
              <a:rPr lang="tr-TR" dirty="0"/>
              <a:t> karşılık gelmektedir. </a:t>
            </a:r>
            <a:r>
              <a:rPr lang="tr-TR" dirty="0" err="1"/>
              <a:t>Bending</a:t>
            </a:r>
            <a:r>
              <a:rPr lang="tr-TR" dirty="0"/>
              <a:t> m11 ve </a:t>
            </a:r>
            <a:r>
              <a:rPr lang="tr-TR" dirty="0" err="1"/>
              <a:t>Bending</a:t>
            </a:r>
            <a:r>
              <a:rPr lang="tr-TR" dirty="0"/>
              <a:t> m22 sırasıyla 1 ve 2 eksenleri etrafında düzlem dışı eğilme </a:t>
            </a:r>
            <a:r>
              <a:rPr lang="tr-TR" dirty="0" err="1"/>
              <a:t>rijitliğine</a:t>
            </a:r>
            <a:r>
              <a:rPr lang="tr-TR" dirty="0"/>
              <a:t> karşılık gelmektedir.</a:t>
            </a:r>
          </a:p>
          <a:p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452" y="1194970"/>
            <a:ext cx="3010499" cy="359251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144" y="1194969"/>
            <a:ext cx="4914736" cy="359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2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72720" y="142240"/>
            <a:ext cx="1163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Perde kesiti tanımlamak için </a:t>
            </a:r>
            <a:r>
              <a:rPr lang="tr-TR" b="1" dirty="0" smtClean="0"/>
              <a:t>Define&gt;</a:t>
            </a:r>
            <a:r>
              <a:rPr lang="tr-TR" b="1" dirty="0" err="1" smtClean="0"/>
              <a:t>Section</a:t>
            </a:r>
            <a:r>
              <a:rPr lang="tr-TR" b="1" dirty="0" smtClean="0"/>
              <a:t> </a:t>
            </a:r>
            <a:r>
              <a:rPr lang="tr-TR" b="1" dirty="0" err="1" smtClean="0"/>
              <a:t>Properties</a:t>
            </a:r>
            <a:r>
              <a:rPr lang="tr-TR" b="1" dirty="0" smtClean="0"/>
              <a:t>&gt;Wall </a:t>
            </a:r>
            <a:r>
              <a:rPr lang="tr-TR" b="1" dirty="0" err="1" smtClean="0"/>
              <a:t>Sections</a:t>
            </a:r>
            <a:r>
              <a:rPr lang="tr-TR" b="1" dirty="0" smtClean="0"/>
              <a:t>&gt;</a:t>
            </a:r>
            <a:r>
              <a:rPr lang="tr-TR" b="1" dirty="0" err="1" smtClean="0"/>
              <a:t>Add</a:t>
            </a:r>
            <a:r>
              <a:rPr lang="tr-TR" b="1" dirty="0" smtClean="0"/>
              <a:t> New </a:t>
            </a:r>
            <a:r>
              <a:rPr lang="tr-TR" b="1" dirty="0" err="1" smtClean="0"/>
              <a:t>Property</a:t>
            </a:r>
            <a:r>
              <a:rPr lang="tr-TR" b="1" dirty="0" smtClean="0"/>
              <a:t> </a:t>
            </a:r>
            <a:r>
              <a:rPr lang="tr-TR" dirty="0" smtClean="0"/>
              <a:t>seçenekleri seçilir. Açılır pencere aşağıdaki gibi düzenlenir.  Etkin kesit </a:t>
            </a:r>
            <a:r>
              <a:rPr lang="tr-TR" dirty="0" err="1" smtClean="0"/>
              <a:t>rijitlikleri</a:t>
            </a:r>
            <a:r>
              <a:rPr lang="tr-TR" dirty="0" smtClean="0"/>
              <a:t> çarpanları için </a:t>
            </a:r>
            <a:r>
              <a:rPr lang="tr-TR" dirty="0" err="1" smtClean="0"/>
              <a:t>Modify</a:t>
            </a:r>
            <a:r>
              <a:rPr lang="tr-TR" dirty="0" smtClean="0"/>
              <a:t>/Show sekmesi kullanılır.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72720" y="4927600"/>
            <a:ext cx="1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r>
              <a:rPr lang="tr-TR" dirty="0" err="1" smtClean="0"/>
              <a:t>Membrane</a:t>
            </a:r>
            <a:r>
              <a:rPr lang="tr-TR" dirty="0" smtClean="0"/>
              <a:t> </a:t>
            </a:r>
            <a:r>
              <a:rPr lang="tr-TR" dirty="0"/>
              <a:t>f11 ve </a:t>
            </a:r>
            <a:r>
              <a:rPr lang="tr-TR" dirty="0" err="1"/>
              <a:t>Membrane</a:t>
            </a:r>
            <a:r>
              <a:rPr lang="tr-TR" dirty="0"/>
              <a:t> f22 sırasıyla 1 ve 2 eksenlerindeki düzlem içi eksenel </a:t>
            </a:r>
            <a:r>
              <a:rPr lang="tr-TR" dirty="0" err="1"/>
              <a:t>rijitliğe</a:t>
            </a:r>
            <a:r>
              <a:rPr lang="tr-TR" dirty="0"/>
              <a:t>, </a:t>
            </a:r>
            <a:r>
              <a:rPr lang="tr-TR" dirty="0" err="1"/>
              <a:t>Membrane</a:t>
            </a:r>
            <a:r>
              <a:rPr lang="tr-TR" dirty="0"/>
              <a:t> f12 1-2 düzlemi içi kayma </a:t>
            </a:r>
            <a:r>
              <a:rPr lang="tr-TR" dirty="0" err="1"/>
              <a:t>rijitliğine</a:t>
            </a:r>
            <a:r>
              <a:rPr lang="tr-TR" dirty="0"/>
              <a:t> karşılık gelmektedir. </a:t>
            </a:r>
            <a:r>
              <a:rPr lang="tr-TR" dirty="0" err="1"/>
              <a:t>Bending</a:t>
            </a:r>
            <a:r>
              <a:rPr lang="tr-TR" dirty="0"/>
              <a:t> m11 ve </a:t>
            </a:r>
            <a:r>
              <a:rPr lang="tr-TR" dirty="0" err="1"/>
              <a:t>Bending</a:t>
            </a:r>
            <a:r>
              <a:rPr lang="tr-TR" dirty="0"/>
              <a:t> m22 sırasıyla 1 ve 2 eksenleri etrafında düzlem dışı eğilme </a:t>
            </a:r>
            <a:r>
              <a:rPr lang="tr-TR" dirty="0" err="1"/>
              <a:t>rijitliğine</a:t>
            </a:r>
            <a:r>
              <a:rPr lang="tr-TR" dirty="0"/>
              <a:t> karşılık gelmektedir.</a:t>
            </a:r>
          </a:p>
          <a:p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226512"/>
            <a:ext cx="3220720" cy="356097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252" y="1226512"/>
            <a:ext cx="3008947" cy="356097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11" y="1226512"/>
            <a:ext cx="4908869" cy="35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52400" y="121920"/>
            <a:ext cx="11663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Malzeme ve kesit özellikleri tanımlandıktan sonra </a:t>
            </a:r>
            <a:r>
              <a:rPr lang="tr-TR" dirty="0" err="1" smtClean="0"/>
              <a:t>ETABS’da</a:t>
            </a:r>
            <a:r>
              <a:rPr lang="tr-TR" dirty="0" smtClean="0"/>
              <a:t> yapıyı modellemeye başlayabiliriz. Öncelikle ekranın boş bir yerinde Mouse’un sağ tuşuna tıklayıp </a:t>
            </a:r>
            <a:r>
              <a:rPr lang="tr-TR" b="1" dirty="0" err="1" smtClean="0"/>
              <a:t>Add</a:t>
            </a:r>
            <a:r>
              <a:rPr lang="tr-TR" b="1" dirty="0" smtClean="0"/>
              <a:t>/</a:t>
            </a:r>
            <a:r>
              <a:rPr lang="tr-TR" b="1" dirty="0" err="1" smtClean="0"/>
              <a:t>Modify</a:t>
            </a:r>
            <a:r>
              <a:rPr lang="tr-TR" b="1" dirty="0" smtClean="0"/>
              <a:t> </a:t>
            </a:r>
            <a:r>
              <a:rPr lang="tr-TR" b="1" dirty="0" err="1" smtClean="0"/>
              <a:t>Grid</a:t>
            </a:r>
            <a:r>
              <a:rPr lang="tr-TR" b="1" dirty="0" smtClean="0"/>
              <a:t> </a:t>
            </a:r>
            <a:r>
              <a:rPr lang="tr-TR" dirty="0" smtClean="0"/>
              <a:t>veya </a:t>
            </a:r>
            <a:r>
              <a:rPr lang="tr-TR" b="1" dirty="0" err="1" smtClean="0"/>
              <a:t>Edit</a:t>
            </a:r>
            <a:r>
              <a:rPr lang="tr-TR" b="1" dirty="0" smtClean="0"/>
              <a:t>&gt;</a:t>
            </a:r>
            <a:r>
              <a:rPr lang="tr-TR" b="1" dirty="0" err="1" smtClean="0"/>
              <a:t>Edit</a:t>
            </a:r>
            <a:r>
              <a:rPr lang="tr-TR" b="1" dirty="0" smtClean="0"/>
              <a:t> </a:t>
            </a:r>
            <a:r>
              <a:rPr lang="tr-TR" b="1" dirty="0" err="1" smtClean="0"/>
              <a:t>Stories</a:t>
            </a:r>
            <a:r>
              <a:rPr lang="tr-TR" b="1" dirty="0" smtClean="0"/>
              <a:t> </a:t>
            </a:r>
            <a:r>
              <a:rPr lang="tr-TR" b="1" dirty="0" err="1" smtClean="0"/>
              <a:t>and</a:t>
            </a:r>
            <a:r>
              <a:rPr lang="tr-TR" b="1" dirty="0" smtClean="0"/>
              <a:t> </a:t>
            </a:r>
            <a:r>
              <a:rPr lang="tr-TR" b="1" dirty="0" err="1" smtClean="0"/>
              <a:t>Grid</a:t>
            </a:r>
            <a:r>
              <a:rPr lang="tr-TR" b="1" dirty="0" smtClean="0"/>
              <a:t> </a:t>
            </a:r>
            <a:r>
              <a:rPr lang="tr-TR" b="1" dirty="0" err="1" smtClean="0"/>
              <a:t>System</a:t>
            </a:r>
            <a:r>
              <a:rPr lang="tr-TR" b="1" dirty="0" smtClean="0"/>
              <a:t> </a:t>
            </a:r>
            <a:r>
              <a:rPr lang="tr-TR" dirty="0" smtClean="0"/>
              <a:t>seçenekleri seçilerek aks ve kat ayarlarını </a:t>
            </a:r>
            <a:r>
              <a:rPr lang="tr-TR" dirty="0" err="1" smtClean="0"/>
              <a:t>düzenleyebilirz</a:t>
            </a:r>
            <a:r>
              <a:rPr lang="tr-TR" dirty="0" smtClean="0"/>
              <a:t>. Açılan pencerede </a:t>
            </a:r>
            <a:r>
              <a:rPr lang="tr-TR" b="1" dirty="0" err="1" smtClean="0"/>
              <a:t>Quick</a:t>
            </a:r>
            <a:r>
              <a:rPr lang="tr-TR" b="1" dirty="0" smtClean="0"/>
              <a:t> </a:t>
            </a:r>
            <a:r>
              <a:rPr lang="tr-TR" b="1" dirty="0" err="1" smtClean="0"/>
              <a:t>Add</a:t>
            </a:r>
            <a:r>
              <a:rPr lang="tr-TR" b="1" dirty="0" smtClean="0"/>
              <a:t> </a:t>
            </a:r>
            <a:r>
              <a:rPr lang="tr-TR" b="1" dirty="0" err="1" smtClean="0"/>
              <a:t>Story</a:t>
            </a:r>
            <a:r>
              <a:rPr lang="tr-TR" b="1" dirty="0" smtClean="0"/>
              <a:t> </a:t>
            </a:r>
            <a:r>
              <a:rPr lang="tr-TR" dirty="0" smtClean="0"/>
              <a:t>ile kat sayısını artırabiliriz. </a:t>
            </a:r>
            <a:r>
              <a:rPr lang="tr-TR" b="1" dirty="0" err="1" smtClean="0"/>
              <a:t>Modify</a:t>
            </a:r>
            <a:r>
              <a:rPr lang="tr-TR" b="1" dirty="0" smtClean="0"/>
              <a:t>/Show </a:t>
            </a:r>
            <a:r>
              <a:rPr lang="tr-TR" b="1" dirty="0" err="1" smtClean="0"/>
              <a:t>Story</a:t>
            </a:r>
            <a:r>
              <a:rPr lang="tr-TR" b="1" dirty="0" smtClean="0"/>
              <a:t> Data </a:t>
            </a:r>
            <a:r>
              <a:rPr lang="tr-TR" dirty="0" smtClean="0"/>
              <a:t>ile kat ayarlarını, </a:t>
            </a:r>
            <a:r>
              <a:rPr lang="tr-TR" b="1" dirty="0" err="1" smtClean="0"/>
              <a:t>Modify</a:t>
            </a:r>
            <a:r>
              <a:rPr lang="tr-TR" b="1" dirty="0" smtClean="0"/>
              <a:t>/Show </a:t>
            </a:r>
            <a:r>
              <a:rPr lang="tr-TR" b="1" dirty="0" err="1" smtClean="0"/>
              <a:t>Grid</a:t>
            </a:r>
            <a:r>
              <a:rPr lang="tr-TR" b="1" dirty="0" smtClean="0"/>
              <a:t> </a:t>
            </a:r>
            <a:r>
              <a:rPr lang="tr-TR" b="1" dirty="0" err="1" smtClean="0"/>
              <a:t>System</a:t>
            </a:r>
            <a:r>
              <a:rPr lang="tr-TR" b="1" dirty="0" smtClean="0"/>
              <a:t> </a:t>
            </a:r>
            <a:r>
              <a:rPr lang="tr-TR" dirty="0" smtClean="0"/>
              <a:t>ile de aks ayarlarını düzenleyebiliriz. </a:t>
            </a:r>
            <a:r>
              <a:rPr lang="tr-TR" dirty="0" err="1"/>
              <a:t>Modify</a:t>
            </a:r>
            <a:r>
              <a:rPr lang="tr-TR" dirty="0"/>
              <a:t>/Show </a:t>
            </a:r>
            <a:r>
              <a:rPr lang="tr-TR" dirty="0" err="1"/>
              <a:t>Story</a:t>
            </a:r>
            <a:r>
              <a:rPr lang="tr-TR" dirty="0"/>
              <a:t> Data </a:t>
            </a:r>
            <a:r>
              <a:rPr lang="tr-TR" dirty="0" smtClean="0"/>
              <a:t>sekmesi ile kat isimlerini ve yüksekliklerini aşağıdaki gibi düzenleyiniz.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51" y="1771332"/>
            <a:ext cx="6652578" cy="42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9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03" y="1215342"/>
            <a:ext cx="2280213" cy="4363655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243068" y="196770"/>
            <a:ext cx="1181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Kolonları oluşturmak için sol araç çubuğunda yer alan </a:t>
            </a:r>
            <a:r>
              <a:rPr lang="tr-TR" dirty="0" err="1" smtClean="0"/>
              <a:t>Quick</a:t>
            </a:r>
            <a:r>
              <a:rPr lang="tr-TR" dirty="0" smtClean="0"/>
              <a:t> Draw </a:t>
            </a:r>
            <a:r>
              <a:rPr lang="tr-TR" dirty="0" err="1" smtClean="0"/>
              <a:t>Columns</a:t>
            </a:r>
            <a:r>
              <a:rPr lang="tr-TR" dirty="0" smtClean="0"/>
              <a:t> veya Draw&gt;Draw </a:t>
            </a:r>
            <a:r>
              <a:rPr lang="tr-TR" dirty="0" err="1" smtClean="0"/>
              <a:t>Beam</a:t>
            </a:r>
            <a:r>
              <a:rPr lang="tr-TR" dirty="0" smtClean="0"/>
              <a:t>/</a:t>
            </a:r>
            <a:r>
              <a:rPr lang="tr-TR" dirty="0" err="1" smtClean="0"/>
              <a:t>Column</a:t>
            </a:r>
            <a:r>
              <a:rPr lang="tr-TR" dirty="0" smtClean="0"/>
              <a:t>/</a:t>
            </a:r>
            <a:r>
              <a:rPr lang="tr-TR" dirty="0" err="1" smtClean="0"/>
              <a:t>Brace</a:t>
            </a:r>
            <a:r>
              <a:rPr lang="tr-TR" dirty="0" smtClean="0"/>
              <a:t> Object&gt;</a:t>
            </a:r>
            <a:r>
              <a:rPr lang="tr-TR" dirty="0" err="1" smtClean="0"/>
              <a:t>Quick</a:t>
            </a:r>
            <a:r>
              <a:rPr lang="tr-TR" dirty="0" smtClean="0"/>
              <a:t> Draw </a:t>
            </a:r>
            <a:r>
              <a:rPr lang="tr-TR" dirty="0" err="1" smtClean="0"/>
              <a:t>Column</a:t>
            </a:r>
            <a:r>
              <a:rPr lang="tr-TR" dirty="0" smtClean="0"/>
              <a:t> seçenekleri ile kolon modeli oluşturulabilir. Açılır pencerede </a:t>
            </a:r>
            <a:r>
              <a:rPr lang="tr-TR" dirty="0" err="1" smtClean="0"/>
              <a:t>property</a:t>
            </a:r>
            <a:r>
              <a:rPr lang="tr-TR" dirty="0" smtClean="0"/>
              <a:t> kısmında S30/30 kesiti seçilir ve kolon atanacak aks birleşim noktaları seçilerek kolonlar oluşturulur. Burada Plan düzlemini Z=4.5 kotunda olduğuna dikkat edilir.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795" y="1215342"/>
            <a:ext cx="5033719" cy="436365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68" y="5666159"/>
            <a:ext cx="2689185" cy="931410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3183038" y="5666159"/>
            <a:ext cx="843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3D görünüşte Set </a:t>
            </a:r>
            <a:r>
              <a:rPr lang="tr-TR" dirty="0" err="1" smtClean="0"/>
              <a:t>Display</a:t>
            </a:r>
            <a:r>
              <a:rPr lang="tr-TR" dirty="0" smtClean="0"/>
              <a:t> </a:t>
            </a:r>
            <a:r>
              <a:rPr lang="tr-TR" dirty="0" err="1" smtClean="0"/>
              <a:t>Options</a:t>
            </a:r>
            <a:r>
              <a:rPr lang="tr-TR" dirty="0" smtClean="0"/>
              <a:t> seçeneğinden oluşturulan kesitlerin katı modelleri gösterilebilir.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590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370390" y="208344"/>
            <a:ext cx="1149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Perdeleri modellemek için sol araç çubuğunda bulunan </a:t>
            </a:r>
            <a:r>
              <a:rPr lang="tr-TR" b="1" dirty="0" smtClean="0"/>
              <a:t>Draw </a:t>
            </a:r>
            <a:r>
              <a:rPr lang="tr-TR" b="1" dirty="0" err="1" smtClean="0"/>
              <a:t>Walls</a:t>
            </a:r>
            <a:r>
              <a:rPr lang="tr-TR" b="1" dirty="0" smtClean="0"/>
              <a:t> </a:t>
            </a:r>
            <a:r>
              <a:rPr lang="tr-TR" dirty="0" smtClean="0"/>
              <a:t>seçeneği veya </a:t>
            </a:r>
            <a:r>
              <a:rPr lang="tr-TR" b="1" dirty="0" smtClean="0"/>
              <a:t>Draw&gt;Draw </a:t>
            </a:r>
            <a:r>
              <a:rPr lang="tr-TR" b="1" dirty="0" err="1" smtClean="0"/>
              <a:t>Floor</a:t>
            </a:r>
            <a:r>
              <a:rPr lang="tr-TR" b="1" dirty="0" smtClean="0"/>
              <a:t>/</a:t>
            </a:r>
            <a:r>
              <a:rPr lang="tr-TR" b="1" dirty="0" err="1" smtClean="0"/>
              <a:t>Walls</a:t>
            </a:r>
            <a:r>
              <a:rPr lang="tr-TR" b="1" dirty="0" smtClean="0"/>
              <a:t>&gt;Draw </a:t>
            </a:r>
            <a:r>
              <a:rPr lang="tr-TR" b="1" dirty="0" err="1" smtClean="0"/>
              <a:t>Walls</a:t>
            </a:r>
            <a:r>
              <a:rPr lang="tr-TR" b="1" dirty="0" smtClean="0"/>
              <a:t> </a:t>
            </a:r>
            <a:r>
              <a:rPr lang="tr-TR" dirty="0" smtClean="0"/>
              <a:t>sekmeleri kullanılabilir.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0" y="1077590"/>
            <a:ext cx="1438275" cy="7905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840" y="854675"/>
            <a:ext cx="5552440" cy="56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31494" y="219919"/>
            <a:ext cx="1157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Kirişleri oluşturmak için ise sol araç çubuğundan </a:t>
            </a:r>
            <a:r>
              <a:rPr lang="tr-TR" b="1" dirty="0" smtClean="0"/>
              <a:t>Draw </a:t>
            </a:r>
            <a:r>
              <a:rPr lang="tr-TR" b="1" dirty="0" err="1" smtClean="0"/>
              <a:t>Beam</a:t>
            </a:r>
            <a:r>
              <a:rPr lang="tr-TR" b="1" dirty="0" smtClean="0"/>
              <a:t>/</a:t>
            </a:r>
            <a:r>
              <a:rPr lang="tr-TR" b="1" dirty="0" err="1" smtClean="0"/>
              <a:t>Column</a:t>
            </a:r>
            <a:r>
              <a:rPr lang="tr-TR" b="1" dirty="0" smtClean="0"/>
              <a:t>/</a:t>
            </a:r>
            <a:r>
              <a:rPr lang="tr-TR" b="1" dirty="0" err="1" smtClean="0"/>
              <a:t>Brace</a:t>
            </a:r>
            <a:r>
              <a:rPr lang="tr-TR" b="1" dirty="0" smtClean="0"/>
              <a:t> </a:t>
            </a:r>
            <a:r>
              <a:rPr lang="tr-TR" dirty="0" smtClean="0"/>
              <a:t>seçeneği seçilebilir veya kolonlarda olduğu gibi </a:t>
            </a:r>
            <a:r>
              <a:rPr lang="tr-TR" b="1" dirty="0" smtClean="0"/>
              <a:t>Draw</a:t>
            </a:r>
            <a:r>
              <a:rPr lang="tr-TR" dirty="0" smtClean="0"/>
              <a:t> menüsü kullanılabilir. Açılır pencerede </a:t>
            </a:r>
            <a:r>
              <a:rPr lang="tr-TR" dirty="0" err="1" smtClean="0"/>
              <a:t>Property</a:t>
            </a:r>
            <a:r>
              <a:rPr lang="tr-TR" dirty="0" smtClean="0"/>
              <a:t> kısmında modellenecek kiriş kesiti seçilir.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5" y="1052240"/>
            <a:ext cx="1912266" cy="170044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45" y="1052240"/>
            <a:ext cx="9601455" cy="50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23736" y="165370"/>
            <a:ext cx="118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Tek taraflı çalışan döşemeler çalışma doğrultusunda oklarla </a:t>
            </a:r>
            <a:r>
              <a:rPr lang="tr-TR" dirty="0" err="1" smtClean="0"/>
              <a:t>gösterilmiştir.Tek</a:t>
            </a:r>
            <a:r>
              <a:rPr lang="tr-TR" dirty="0" smtClean="0"/>
              <a:t> ve iki taraflı çalışan döşemeler aşağıdaki gibidir.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19" y="624175"/>
            <a:ext cx="7232939" cy="532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4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31494" y="219919"/>
            <a:ext cx="1157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Döşemeleri oluşturmak için ise sol araç çubuğunda bulunan aşağıdaki 3 seçenekten biri seçilebilir veya </a:t>
            </a:r>
            <a:r>
              <a:rPr lang="tr-TR" b="1" dirty="0"/>
              <a:t>Draw&gt;Draw </a:t>
            </a:r>
            <a:r>
              <a:rPr lang="tr-TR" b="1" dirty="0" err="1" smtClean="0"/>
              <a:t>Floor</a:t>
            </a:r>
            <a:r>
              <a:rPr lang="tr-TR" b="1" dirty="0" smtClean="0"/>
              <a:t>/</a:t>
            </a:r>
            <a:r>
              <a:rPr lang="tr-TR" b="1" dirty="0" err="1" smtClean="0"/>
              <a:t>Walls</a:t>
            </a:r>
            <a:r>
              <a:rPr lang="tr-TR" b="1" dirty="0" smtClean="0"/>
              <a:t> </a:t>
            </a:r>
            <a:r>
              <a:rPr lang="tr-TR" dirty="0" smtClean="0"/>
              <a:t>penceresinde bulunan 3 </a:t>
            </a:r>
            <a:r>
              <a:rPr lang="tr-TR" dirty="0" err="1" smtClean="0"/>
              <a:t>slab</a:t>
            </a:r>
            <a:r>
              <a:rPr lang="tr-TR" dirty="0" smtClean="0"/>
              <a:t> seçeneğinden biri seçilebilir.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57" y="866250"/>
            <a:ext cx="314325" cy="1076325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5" y="953770"/>
            <a:ext cx="10995208" cy="51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95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54000" y="162560"/>
            <a:ext cx="116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Yük tiplerini tanımlamak için </a:t>
            </a:r>
            <a:r>
              <a:rPr lang="tr-TR" b="1" dirty="0" smtClean="0"/>
              <a:t>Define&gt;</a:t>
            </a:r>
            <a:r>
              <a:rPr lang="tr-TR" b="1" dirty="0" err="1" smtClean="0"/>
              <a:t>Load</a:t>
            </a:r>
            <a:r>
              <a:rPr lang="tr-TR" b="1" dirty="0" smtClean="0"/>
              <a:t> </a:t>
            </a:r>
            <a:r>
              <a:rPr lang="tr-TR" b="1" dirty="0" err="1" smtClean="0"/>
              <a:t>Pattern</a:t>
            </a:r>
            <a:r>
              <a:rPr lang="tr-TR" b="1" dirty="0" smtClean="0"/>
              <a:t> </a:t>
            </a:r>
            <a:r>
              <a:rPr lang="tr-TR" dirty="0" smtClean="0"/>
              <a:t>seçenekleri kullanılır. Açılır pencere aşağıdaki gibi düzenlenir.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531893"/>
            <a:ext cx="8026400" cy="2597388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54000" y="3210560"/>
            <a:ext cx="1162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Yükler döşemeler üzerine </a:t>
            </a:r>
            <a:r>
              <a:rPr lang="tr-TR" dirty="0" err="1" smtClean="0"/>
              <a:t>Assign</a:t>
            </a:r>
            <a:r>
              <a:rPr lang="tr-TR" dirty="0" smtClean="0"/>
              <a:t>&gt;Shell </a:t>
            </a:r>
            <a:r>
              <a:rPr lang="tr-TR" dirty="0" err="1" smtClean="0"/>
              <a:t>Loads</a:t>
            </a:r>
            <a:r>
              <a:rPr lang="tr-TR" dirty="0" smtClean="0"/>
              <a:t>&gt;</a:t>
            </a:r>
            <a:r>
              <a:rPr lang="tr-TR" dirty="0" err="1" smtClean="0"/>
              <a:t>Uniform</a:t>
            </a:r>
            <a:r>
              <a:rPr lang="tr-TR" dirty="0" smtClean="0"/>
              <a:t> ile atanabilir, fakat ölü ve hareketli yüklerin her biri için bu işlemler tekrarlanacağından zaman kaybına ve </a:t>
            </a:r>
            <a:r>
              <a:rPr lang="tr-TR" dirty="0" err="1" smtClean="0"/>
              <a:t>belkide</a:t>
            </a:r>
            <a:r>
              <a:rPr lang="tr-TR" dirty="0" smtClean="0"/>
              <a:t> hatalara neden olacaktır. Bunun için Define&gt; Shell </a:t>
            </a:r>
            <a:r>
              <a:rPr lang="tr-TR" dirty="0" err="1" smtClean="0"/>
              <a:t>Uniform</a:t>
            </a:r>
            <a:r>
              <a:rPr lang="tr-TR" dirty="0" smtClean="0"/>
              <a:t> </a:t>
            </a:r>
            <a:r>
              <a:rPr lang="tr-TR" dirty="0" err="1" smtClean="0"/>
              <a:t>Load</a:t>
            </a:r>
            <a:r>
              <a:rPr lang="tr-TR" dirty="0" smtClean="0"/>
              <a:t> </a:t>
            </a:r>
            <a:r>
              <a:rPr lang="tr-TR" dirty="0" err="1" smtClean="0"/>
              <a:t>Sets</a:t>
            </a:r>
            <a:r>
              <a:rPr lang="tr-TR" dirty="0" smtClean="0"/>
              <a:t> ile döşemeler üzerine gelecek yükleme birleşimleri oluşturulabilir. Burada normal kat, </a:t>
            </a:r>
            <a:r>
              <a:rPr lang="tr-TR" dirty="0" err="1" smtClean="0"/>
              <a:t>merdiven,balkon</a:t>
            </a:r>
            <a:r>
              <a:rPr lang="tr-TR" dirty="0" smtClean="0"/>
              <a:t> </a:t>
            </a:r>
            <a:r>
              <a:rPr lang="tr-TR" dirty="0" smtClean="0"/>
              <a:t>ve çatı katı yükleri için olmak üzere </a:t>
            </a:r>
            <a:r>
              <a:rPr lang="tr-TR" dirty="0" smtClean="0"/>
              <a:t>4 </a:t>
            </a:r>
            <a:r>
              <a:rPr lang="tr-TR" dirty="0" smtClean="0"/>
              <a:t>farklı yük birleşimi tanımlanmıştır.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4410889"/>
            <a:ext cx="2733323" cy="2447111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771" y="4410888"/>
            <a:ext cx="2554047" cy="2447111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294" y="4410889"/>
            <a:ext cx="2762506" cy="2447111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7499" y="4410888"/>
            <a:ext cx="2751859" cy="244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19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350982" y="129309"/>
            <a:ext cx="1173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Konsol döşemeleri(balkonları) modellemek için Point atayabilir veya kirişler ile bir döşeme alanı oluşturulup sonrasında bu kirişler silinebilir. Bir balkonu modelledikten sonra </a:t>
            </a:r>
            <a:r>
              <a:rPr lang="tr-TR" dirty="0" err="1" smtClean="0"/>
              <a:t>Replicate</a:t>
            </a:r>
            <a:r>
              <a:rPr lang="tr-TR" dirty="0" smtClean="0"/>
              <a:t> seçeneği ile lineer olarak diğer balkonlar kopyalanabilir.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2" y="879812"/>
            <a:ext cx="112871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7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94640" y="121920"/>
            <a:ext cx="116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Döşeme yüklerini atamak için önce döşemeler seçilir sonra </a:t>
            </a:r>
            <a:r>
              <a:rPr lang="tr-TR" b="1" dirty="0" err="1" smtClean="0"/>
              <a:t>Assign</a:t>
            </a:r>
            <a:r>
              <a:rPr lang="tr-TR" b="1" dirty="0" smtClean="0"/>
              <a:t>&gt;Shell </a:t>
            </a:r>
            <a:r>
              <a:rPr lang="tr-TR" b="1" dirty="0" err="1" smtClean="0"/>
              <a:t>Loads</a:t>
            </a:r>
            <a:r>
              <a:rPr lang="tr-TR" b="1" dirty="0" smtClean="0"/>
              <a:t>&gt;</a:t>
            </a:r>
            <a:r>
              <a:rPr lang="tr-TR" b="1" dirty="0" err="1" smtClean="0"/>
              <a:t>Uniform</a:t>
            </a:r>
            <a:r>
              <a:rPr lang="tr-TR" b="1" dirty="0" smtClean="0"/>
              <a:t> </a:t>
            </a:r>
            <a:r>
              <a:rPr lang="tr-TR" b="1" dirty="0" err="1" smtClean="0"/>
              <a:t>Load</a:t>
            </a:r>
            <a:r>
              <a:rPr lang="tr-TR" b="1" dirty="0" smtClean="0"/>
              <a:t> </a:t>
            </a:r>
            <a:r>
              <a:rPr lang="tr-TR" b="1" dirty="0" err="1" smtClean="0"/>
              <a:t>Sets</a:t>
            </a:r>
            <a:r>
              <a:rPr lang="tr-TR" b="1" dirty="0" smtClean="0"/>
              <a:t> </a:t>
            </a:r>
            <a:r>
              <a:rPr lang="tr-TR" dirty="0" smtClean="0"/>
              <a:t>seçeneği seçilir ve yüklenecek yük birleşimi seçildikten sonra </a:t>
            </a:r>
            <a:r>
              <a:rPr lang="tr-TR" b="1" dirty="0" err="1" smtClean="0"/>
              <a:t>Apply</a:t>
            </a:r>
            <a:r>
              <a:rPr lang="tr-TR" dirty="0" smtClean="0"/>
              <a:t> butonuna tıklanır.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19" y="768251"/>
            <a:ext cx="8991042" cy="56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5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21920" y="81280"/>
            <a:ext cx="1190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Modellediğimiz Shell-</a:t>
            </a:r>
            <a:r>
              <a:rPr lang="tr-TR" dirty="0" err="1" smtClean="0"/>
              <a:t>Thin</a:t>
            </a:r>
            <a:r>
              <a:rPr lang="tr-TR" dirty="0" smtClean="0"/>
              <a:t> döşemelerimizi belirli aralıklarla sonlu elemanlar ağına bölmek için</a:t>
            </a:r>
            <a:r>
              <a:rPr lang="tr-TR" dirty="0" smtClean="0"/>
              <a:t>; </a:t>
            </a:r>
            <a:r>
              <a:rPr lang="tr-TR" b="1" dirty="0" err="1" smtClean="0"/>
              <a:t>Edit</a:t>
            </a:r>
            <a:r>
              <a:rPr lang="tr-TR" b="1" dirty="0" smtClean="0"/>
              <a:t>&gt;</a:t>
            </a:r>
            <a:r>
              <a:rPr lang="tr-TR" b="1" dirty="0" err="1" smtClean="0"/>
              <a:t>Edit</a:t>
            </a:r>
            <a:r>
              <a:rPr lang="tr-TR" b="1" dirty="0" smtClean="0"/>
              <a:t> </a:t>
            </a:r>
            <a:r>
              <a:rPr lang="tr-TR" b="1" dirty="0" err="1" smtClean="0"/>
              <a:t>Shells</a:t>
            </a:r>
            <a:r>
              <a:rPr lang="tr-TR" b="1" dirty="0" smtClean="0"/>
              <a:t>&gt;</a:t>
            </a:r>
            <a:r>
              <a:rPr lang="tr-TR" b="1" dirty="0" err="1" smtClean="0"/>
              <a:t>Divide</a:t>
            </a:r>
            <a:r>
              <a:rPr lang="tr-TR" b="1" dirty="0" smtClean="0"/>
              <a:t> </a:t>
            </a:r>
            <a:r>
              <a:rPr lang="tr-TR" b="1" dirty="0" err="1" smtClean="0"/>
              <a:t>Shells</a:t>
            </a:r>
            <a:r>
              <a:rPr lang="tr-TR" b="1" dirty="0" smtClean="0"/>
              <a:t> </a:t>
            </a:r>
            <a:r>
              <a:rPr lang="tr-TR" dirty="0" smtClean="0"/>
              <a:t>seçenekleri kullanılabilir.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1" y="727612"/>
            <a:ext cx="4872114" cy="281424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5185458" y="727611"/>
            <a:ext cx="6620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Burada </a:t>
            </a:r>
            <a:r>
              <a:rPr lang="tr-TR" b="1" dirty="0" err="1" smtClean="0"/>
              <a:t>Divide</a:t>
            </a:r>
            <a:r>
              <a:rPr lang="tr-TR" b="1" dirty="0" smtClean="0"/>
              <a:t> </a:t>
            </a:r>
            <a:r>
              <a:rPr lang="tr-TR" b="1" dirty="0" err="1" smtClean="0"/>
              <a:t>Quadrilaterals</a:t>
            </a:r>
            <a:r>
              <a:rPr lang="tr-TR" b="1" dirty="0" smtClean="0"/>
              <a:t>/</a:t>
            </a:r>
            <a:r>
              <a:rPr lang="tr-TR" b="1" dirty="0" err="1" smtClean="0"/>
              <a:t>Triangles</a:t>
            </a:r>
            <a:r>
              <a:rPr lang="tr-TR" b="1" dirty="0" smtClean="0"/>
              <a:t> </a:t>
            </a:r>
            <a:r>
              <a:rPr lang="tr-TR" b="1" dirty="0" err="1" smtClean="0"/>
              <a:t>into</a:t>
            </a:r>
            <a:r>
              <a:rPr lang="tr-TR" b="1" dirty="0" smtClean="0"/>
              <a:t> </a:t>
            </a:r>
            <a:r>
              <a:rPr lang="tr-TR" dirty="0" smtClean="0"/>
              <a:t>seçeneği ile X ve Y doğrultusunda eşit aralıklarla bölme işlemi yapabiliriz. Veya </a:t>
            </a:r>
            <a:r>
              <a:rPr lang="tr-TR" b="1" dirty="0" err="1" smtClean="0"/>
              <a:t>Divide</a:t>
            </a:r>
            <a:r>
              <a:rPr lang="tr-TR" b="1" dirty="0" smtClean="0"/>
              <a:t> </a:t>
            </a:r>
            <a:r>
              <a:rPr lang="tr-TR" b="1" dirty="0" err="1" smtClean="0"/>
              <a:t>Quadrilatrerals</a:t>
            </a:r>
            <a:r>
              <a:rPr lang="tr-TR" b="1" dirty="0" smtClean="0"/>
              <a:t>/</a:t>
            </a:r>
            <a:r>
              <a:rPr lang="tr-TR" b="1" dirty="0" err="1" smtClean="0"/>
              <a:t>Triangles</a:t>
            </a:r>
            <a:r>
              <a:rPr lang="tr-TR" b="1" dirty="0" smtClean="0"/>
              <a:t> at</a:t>
            </a:r>
            <a:r>
              <a:rPr lang="tr-TR" dirty="0" smtClean="0"/>
              <a:t> seçeneği ile sırasıyla </a:t>
            </a:r>
            <a:r>
              <a:rPr lang="tr-TR" dirty="0" err="1" smtClean="0"/>
              <a:t>grid</a:t>
            </a:r>
            <a:r>
              <a:rPr lang="tr-TR" dirty="0" smtClean="0"/>
              <a:t> çizgilerinden, seçilmiş noktalardan ve/veya seçilmiş çubuk elemanlardan bölme işlemi yapılabilir.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121920" y="3648212"/>
            <a:ext cx="1190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Diğer bir sonlu elamanlara bölme yöntemi ise </a:t>
            </a:r>
            <a:r>
              <a:rPr lang="tr-TR" b="1" dirty="0" err="1" smtClean="0"/>
              <a:t>Assign</a:t>
            </a:r>
            <a:r>
              <a:rPr lang="tr-TR" b="1" dirty="0" smtClean="0"/>
              <a:t>&gt;Shell&gt;</a:t>
            </a:r>
            <a:r>
              <a:rPr lang="tr-TR" b="1" dirty="0" err="1" smtClean="0"/>
              <a:t>Floor</a:t>
            </a:r>
            <a:r>
              <a:rPr lang="tr-TR" dirty="0" smtClean="0"/>
              <a:t>(döşemeler için) </a:t>
            </a:r>
            <a:r>
              <a:rPr lang="tr-TR" b="1" dirty="0" smtClean="0"/>
              <a:t>Auto Mesh </a:t>
            </a:r>
            <a:r>
              <a:rPr lang="tr-TR" b="1" dirty="0" err="1" smtClean="0"/>
              <a:t>Options</a:t>
            </a:r>
            <a:r>
              <a:rPr lang="tr-TR" b="1" dirty="0" smtClean="0"/>
              <a:t> </a:t>
            </a:r>
            <a:r>
              <a:rPr lang="tr-TR" dirty="0" smtClean="0"/>
              <a:t>veya </a:t>
            </a:r>
            <a:r>
              <a:rPr lang="tr-TR" b="1" dirty="0" smtClean="0"/>
              <a:t>Wall(</a:t>
            </a:r>
            <a:r>
              <a:rPr lang="tr-TR" dirty="0" smtClean="0"/>
              <a:t>perdeler için) </a:t>
            </a:r>
            <a:r>
              <a:rPr lang="tr-TR" b="1" dirty="0" smtClean="0"/>
              <a:t>Auto Mesh </a:t>
            </a:r>
            <a:r>
              <a:rPr lang="tr-TR" b="1" dirty="0" err="1" smtClean="0"/>
              <a:t>Options</a:t>
            </a:r>
            <a:r>
              <a:rPr lang="tr-TR" b="1" dirty="0" smtClean="0"/>
              <a:t> </a:t>
            </a:r>
            <a:r>
              <a:rPr lang="tr-TR" dirty="0" smtClean="0"/>
              <a:t>seçenekleri kullanılabilir. Burada ya </a:t>
            </a:r>
            <a:r>
              <a:rPr lang="tr-TR" dirty="0" err="1" smtClean="0"/>
              <a:t>Default</a:t>
            </a:r>
            <a:r>
              <a:rPr lang="tr-TR" dirty="0" smtClean="0"/>
              <a:t> seçeneği seçilebilir veya kullanıcı mesh düzenlemeleri yapabilir.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36" y="4294543"/>
            <a:ext cx="3755599" cy="23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2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43840" y="121920"/>
            <a:ext cx="1160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Kat kopyalamak için bütün elemanlar seçildikten sonra </a:t>
            </a:r>
            <a:r>
              <a:rPr lang="tr-TR" dirty="0" err="1" smtClean="0"/>
              <a:t>Edit</a:t>
            </a:r>
            <a:r>
              <a:rPr lang="tr-TR" dirty="0" smtClean="0"/>
              <a:t>&gt;</a:t>
            </a:r>
            <a:r>
              <a:rPr lang="tr-TR" dirty="0" err="1" smtClean="0"/>
              <a:t>Replicate</a:t>
            </a:r>
            <a:r>
              <a:rPr lang="tr-TR" dirty="0" smtClean="0"/>
              <a:t> seçenekleri veya </a:t>
            </a:r>
            <a:r>
              <a:rPr lang="tr-TR" dirty="0" err="1" smtClean="0"/>
              <a:t>Ctrl+R</a:t>
            </a:r>
            <a:r>
              <a:rPr lang="tr-TR" dirty="0" smtClean="0"/>
              <a:t> </a:t>
            </a:r>
            <a:r>
              <a:rPr lang="tr-TR" dirty="0" err="1" smtClean="0"/>
              <a:t>kısayolu</a:t>
            </a:r>
            <a:r>
              <a:rPr lang="tr-TR" dirty="0" smtClean="0"/>
              <a:t> ile </a:t>
            </a:r>
            <a:r>
              <a:rPr lang="tr-TR" dirty="0" err="1" smtClean="0"/>
              <a:t>Replicate</a:t>
            </a:r>
            <a:r>
              <a:rPr lang="tr-TR" dirty="0" smtClean="0"/>
              <a:t> penceresi aktif hale getirilir. </a:t>
            </a:r>
            <a:r>
              <a:rPr lang="tr-TR" dirty="0" err="1" smtClean="0"/>
              <a:t>Story</a:t>
            </a:r>
            <a:r>
              <a:rPr lang="tr-TR" dirty="0" smtClean="0"/>
              <a:t> kısmından kopyalanacak katlar seçilir(bodrum katını kopyalamak için 1,2,3,4,5 katlarının hepsi seçilir.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000125"/>
            <a:ext cx="3733800" cy="5857875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78" y="1000125"/>
            <a:ext cx="6335383" cy="57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2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>
          <a:xfrm>
            <a:off x="185195" y="92597"/>
            <a:ext cx="11852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Z=0 kotundaki tüm düğün noktaları seçilip </a:t>
            </a:r>
            <a:r>
              <a:rPr lang="tr-TR" dirty="0" err="1" smtClean="0"/>
              <a:t>Assing</a:t>
            </a:r>
            <a:r>
              <a:rPr lang="tr-TR" dirty="0" smtClean="0"/>
              <a:t>&gt;:Joint&gt;</a:t>
            </a:r>
            <a:r>
              <a:rPr lang="tr-TR" dirty="0" err="1" smtClean="0"/>
              <a:t>Restraints</a:t>
            </a:r>
            <a:r>
              <a:rPr lang="tr-TR" dirty="0"/>
              <a:t> </a:t>
            </a:r>
            <a:r>
              <a:rPr lang="tr-TR" dirty="0" smtClean="0"/>
              <a:t>seçenekleri ile ankastre tanımlaması yapılabilir veya hızlıca ankastre mesnet          seçeneği seçilebilir. Ve F5 ile analiz gerçekleştirilir.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35" y="415762"/>
            <a:ext cx="419100" cy="447675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300942" y="738928"/>
            <a:ext cx="11632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Kolon boyutlarının yeterliliği kontrol edilir. TBDY 2018’de kolonlarda </a:t>
            </a:r>
            <a:r>
              <a:rPr lang="tr-TR" b="1" dirty="0" err="1" smtClean="0"/>
              <a:t>Ndm</a:t>
            </a:r>
            <a:r>
              <a:rPr lang="tr-TR" b="1" dirty="0" smtClean="0"/>
              <a:t>&lt;=0.40Acfck </a:t>
            </a:r>
            <a:r>
              <a:rPr lang="tr-TR" dirty="0" smtClean="0"/>
              <a:t>şartı kontrol edilir. Bunun için öncelikle 1.4G+1.6Q yük kombinasyonumuzu tanımlamamız gerekmektedir. Bunun </a:t>
            </a:r>
            <a:r>
              <a:rPr lang="tr-TR" b="1" dirty="0" smtClean="0"/>
              <a:t>için Define&gt;</a:t>
            </a:r>
            <a:r>
              <a:rPr lang="tr-TR" b="1" dirty="0" err="1" smtClean="0"/>
              <a:t>Load</a:t>
            </a:r>
            <a:r>
              <a:rPr lang="tr-TR" b="1" dirty="0" smtClean="0"/>
              <a:t> </a:t>
            </a:r>
            <a:r>
              <a:rPr lang="tr-TR" b="1" dirty="0" err="1" smtClean="0"/>
              <a:t>Combinations</a:t>
            </a:r>
            <a:r>
              <a:rPr lang="tr-TR" b="1" dirty="0" smtClean="0"/>
              <a:t> </a:t>
            </a:r>
            <a:r>
              <a:rPr lang="tr-TR" dirty="0" smtClean="0"/>
              <a:t>seçenekleri seçilir ve açılan pencerede </a:t>
            </a:r>
            <a:r>
              <a:rPr lang="tr-TR" b="1" dirty="0" err="1" smtClean="0"/>
              <a:t>Add</a:t>
            </a:r>
            <a:r>
              <a:rPr lang="tr-TR" b="1" dirty="0" smtClean="0"/>
              <a:t> New </a:t>
            </a:r>
            <a:r>
              <a:rPr lang="tr-TR" b="1" dirty="0" err="1" smtClean="0"/>
              <a:t>Combo</a:t>
            </a:r>
            <a:r>
              <a:rPr lang="tr-TR" b="1" dirty="0" smtClean="0"/>
              <a:t> </a:t>
            </a:r>
            <a:r>
              <a:rPr lang="tr-TR" dirty="0" smtClean="0"/>
              <a:t>seçeneği kullanılır. İşlem kolaylığı açısından öncelikle ölü yükleri bir kombinasyonda toplayıp sonrasında 1.4G+1.6Q kombinasyonu oluşturulmuştur.  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2" y="2430865"/>
            <a:ext cx="3807313" cy="34606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908" y="2430865"/>
            <a:ext cx="3788250" cy="34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36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62045" y="127321"/>
            <a:ext cx="1153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1.4G+1.6Q yüklemesine ait kolon eksenel yüklerini görmek için F8 seçeneği kullanılır. Açılır pencere aşağıdaki gibi düzenlenir. Sonrasında tasarım işlemi için </a:t>
            </a:r>
            <a:r>
              <a:rPr lang="tr-TR" b="1" dirty="0" smtClean="0"/>
              <a:t>Design&gt;Concrete Design&gt;</a:t>
            </a:r>
            <a:r>
              <a:rPr lang="tr-TR" b="1" dirty="0" err="1" smtClean="0"/>
              <a:t>View</a:t>
            </a:r>
            <a:r>
              <a:rPr lang="tr-TR" b="1" dirty="0" smtClean="0"/>
              <a:t>/</a:t>
            </a:r>
            <a:r>
              <a:rPr lang="tr-TR" b="1" dirty="0" err="1" smtClean="0"/>
              <a:t>Revise</a:t>
            </a:r>
            <a:r>
              <a:rPr lang="tr-TR" b="1" dirty="0" smtClean="0"/>
              <a:t> </a:t>
            </a:r>
            <a:r>
              <a:rPr lang="tr-TR" b="1" dirty="0" err="1" smtClean="0"/>
              <a:t>Preferences</a:t>
            </a:r>
            <a:r>
              <a:rPr lang="tr-TR" b="1" dirty="0" smtClean="0"/>
              <a:t> </a:t>
            </a:r>
            <a:r>
              <a:rPr lang="tr-TR" dirty="0" smtClean="0"/>
              <a:t>seçenekleri seçilir ve aşağıdaki düzenlemeler yapılır.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5" y="1050651"/>
            <a:ext cx="4377343" cy="548917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24" y="1050651"/>
            <a:ext cx="6463171" cy="548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6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19919" y="150471"/>
            <a:ext cx="1166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Sonrasında </a:t>
            </a:r>
            <a:r>
              <a:rPr lang="tr-TR" b="1" dirty="0" smtClean="0"/>
              <a:t>Design&gt;Concrete Design&gt;Start Design </a:t>
            </a:r>
            <a:r>
              <a:rPr lang="tr-TR" b="1" dirty="0" err="1" smtClean="0"/>
              <a:t>Check</a:t>
            </a:r>
            <a:r>
              <a:rPr lang="tr-TR" b="1" dirty="0" smtClean="0"/>
              <a:t> </a:t>
            </a:r>
            <a:r>
              <a:rPr lang="tr-TR" dirty="0" smtClean="0"/>
              <a:t>ile tasarım işlemi başlatılır. Kolonları kontrol etmek için öncelikle ekranda karışıklığı gidermek için </a:t>
            </a:r>
            <a:r>
              <a:rPr lang="tr-TR" dirty="0" err="1" smtClean="0"/>
              <a:t>Display</a:t>
            </a:r>
            <a:r>
              <a:rPr lang="tr-TR" dirty="0" smtClean="0"/>
              <a:t> </a:t>
            </a:r>
            <a:r>
              <a:rPr lang="tr-TR" dirty="0" err="1" smtClean="0"/>
              <a:t>Options’dan</a:t>
            </a:r>
            <a:r>
              <a:rPr lang="tr-TR" dirty="0" smtClean="0"/>
              <a:t> sadece kolonlar görünür hale getirilir. Görüleceği üzere bazı kolonlarda kapasite aşılmıştır, bu kolonlarda kesitleri büyütmek gereklidir. Bu kolonlara baktığımızda yaklaşık 3432 </a:t>
            </a:r>
            <a:r>
              <a:rPr lang="tr-TR" dirty="0" err="1" smtClean="0"/>
              <a:t>kN</a:t>
            </a:r>
            <a:r>
              <a:rPr lang="tr-TR" dirty="0" smtClean="0"/>
              <a:t> eksenel kuvvet oluşmaktadır. </a:t>
            </a:r>
            <a:r>
              <a:rPr lang="tr-TR" b="1" dirty="0" err="1"/>
              <a:t>Ndm</a:t>
            </a:r>
            <a:r>
              <a:rPr lang="tr-TR" b="1" dirty="0"/>
              <a:t>&lt;=</a:t>
            </a:r>
            <a:r>
              <a:rPr lang="tr-TR" b="1" dirty="0" smtClean="0"/>
              <a:t>0.40Acfck </a:t>
            </a:r>
            <a:r>
              <a:rPr lang="tr-TR" dirty="0" smtClean="0"/>
              <a:t>gereğince 60cm*50cm kolon boyutları yeterli olacaktır.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" y="1779554"/>
            <a:ext cx="2923527" cy="454396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96" y="1779554"/>
            <a:ext cx="5156365" cy="47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19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19919" y="150471"/>
            <a:ext cx="1166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Yapılan analiz sonucunda kolon boyutlarının yeterli olduğu görülmüştür.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" y="835728"/>
            <a:ext cx="5548180" cy="52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tr-TR" sz="2000" dirty="0" smtClean="0"/>
              <a:t>TS500 şartnamesinde iki taraflı çalışan döşemelerde döşeme kalınlığı şartları aşağıdaki gibidir. </a:t>
            </a:r>
            <a:endParaRPr lang="tr-TR" sz="2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964911"/>
            <a:ext cx="7896225" cy="108585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6" name="Unvan 1"/>
          <p:cNvSpPr txBox="1">
            <a:spLocks/>
          </p:cNvSpPr>
          <p:nvPr/>
        </p:nvSpPr>
        <p:spPr>
          <a:xfrm>
            <a:off x="838200" y="2184398"/>
            <a:ext cx="10515600" cy="46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 smtClean="0"/>
              <a:t>Aşağıda örnek olması amacıyla bir döşeme kalınlığı hesaplanmıştır.. </a:t>
            </a:r>
            <a:endParaRPr lang="tr-TR" sz="2000" dirty="0"/>
          </a:p>
        </p:txBody>
      </p:sp>
      <p:sp>
        <p:nvSpPr>
          <p:cNvPr id="7" name="Unvan 1"/>
          <p:cNvSpPr txBox="1">
            <a:spLocks/>
          </p:cNvSpPr>
          <p:nvPr/>
        </p:nvSpPr>
        <p:spPr>
          <a:xfrm>
            <a:off x="838200" y="2650544"/>
            <a:ext cx="10515600" cy="3553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 smtClean="0"/>
              <a:t>h&gt;=420/(15+20/(550/420))*(1-(1/2)/4)=12.14</a:t>
            </a:r>
          </a:p>
          <a:p>
            <a:r>
              <a:rPr lang="tr-TR" sz="2000" dirty="0" smtClean="0"/>
              <a:t>O halde bu döşemenin kalınlığı 15 cm seçilebilir.</a:t>
            </a:r>
          </a:p>
          <a:p>
            <a:endParaRPr lang="tr-TR" sz="2000" dirty="0" smtClean="0"/>
          </a:p>
          <a:p>
            <a:r>
              <a:rPr lang="tr-TR" sz="2000" dirty="0" smtClean="0"/>
              <a:t>Bu yapıda bütün döşemeler 15 cm kalınlığında seçilmiştir.</a:t>
            </a:r>
          </a:p>
          <a:p>
            <a:r>
              <a:rPr lang="tr-TR" sz="2000" dirty="0" smtClean="0"/>
              <a:t>Kolon ön boyutları olarak 30 cm*30 cm minimum boyutlar kullanılmıştır, ileride bu kolon boyutları değiştirilecektir.</a:t>
            </a:r>
          </a:p>
          <a:p>
            <a:r>
              <a:rPr lang="tr-TR" sz="2000" dirty="0" smtClean="0"/>
              <a:t>Kiriş ön boyutları seçiminde, genişlik minimum koşul olarak 25 cm seçilmiş olup yüksekliği ise 60 cm olarak seçilmiştir.  Sadece E aksı üzerindeki 3 ve 6 </a:t>
            </a:r>
            <a:r>
              <a:rPr lang="tr-TR" sz="2000" dirty="0" err="1" smtClean="0"/>
              <a:t>aksarı</a:t>
            </a:r>
            <a:r>
              <a:rPr lang="tr-TR" sz="2000" dirty="0" smtClean="0"/>
              <a:t> arasında kalan kirişlerin kesiti 30/60 olarak seçilmiştir.</a:t>
            </a:r>
          </a:p>
          <a:p>
            <a:r>
              <a:rPr lang="tr-TR" sz="2000" dirty="0" smtClean="0"/>
              <a:t>Perde genişlikleri 25 cm olarak alınmıştır</a:t>
            </a:r>
            <a:r>
              <a:rPr lang="tr-TR" sz="2000" dirty="0" smtClean="0"/>
              <a:t>.</a:t>
            </a:r>
          </a:p>
          <a:p>
            <a:r>
              <a:rPr lang="tr-TR" sz="2000" dirty="0" smtClean="0"/>
              <a:t>Temel kalınlığı her bir kat için 10 cm alınıp 60 cm ön boyut olarak seçilmiştir(temel SAFE yazılımında modellenecektir). </a:t>
            </a:r>
            <a:r>
              <a:rPr lang="tr-TR" sz="2000" dirty="0" smtClean="0"/>
              <a:t> </a:t>
            </a:r>
            <a:endParaRPr lang="tr-TR" sz="2000" dirty="0" smtClean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4950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486383" y="184826"/>
            <a:ext cx="1159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Beton malzemesi olarak C30 betonu seçilmiştir. Donatı malzemesi olarak ise B420C nervürlü donatı çeliği kullanılacaktır.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3" y="733525"/>
            <a:ext cx="6515100" cy="31146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894" y="3395258"/>
            <a:ext cx="5579859" cy="34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94553" y="233464"/>
            <a:ext cx="1183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ETABS yazılımını kullanarak yapımızı modellemeye başlayalım. Yeni bir model açtıktan sonra kat adetini ve kat yüksekliklerini girelim.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6799634" y="879795"/>
            <a:ext cx="5038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Story</a:t>
            </a:r>
            <a:r>
              <a:rPr lang="tr-TR" b="1" dirty="0" smtClean="0"/>
              <a:t> </a:t>
            </a:r>
            <a:r>
              <a:rPr lang="tr-TR" b="1" dirty="0" err="1" smtClean="0"/>
              <a:t>Dimensions</a:t>
            </a:r>
            <a:r>
              <a:rPr lang="tr-TR" b="1" dirty="0" smtClean="0"/>
              <a:t> </a:t>
            </a:r>
            <a:r>
              <a:rPr lang="tr-TR" dirty="0" smtClean="0"/>
              <a:t>kısmındaki </a:t>
            </a:r>
            <a:r>
              <a:rPr lang="tr-TR" b="1" dirty="0" err="1" smtClean="0"/>
              <a:t>Number</a:t>
            </a:r>
            <a:r>
              <a:rPr lang="tr-TR" b="1" dirty="0" smtClean="0"/>
              <a:t> of </a:t>
            </a:r>
            <a:r>
              <a:rPr lang="tr-TR" b="1" dirty="0" err="1"/>
              <a:t>S</a:t>
            </a:r>
            <a:r>
              <a:rPr lang="tr-TR" b="1" dirty="0" err="1" smtClean="0"/>
              <a:t>tories</a:t>
            </a:r>
            <a:r>
              <a:rPr lang="tr-TR" b="1" dirty="0" smtClean="0"/>
              <a:t> </a:t>
            </a:r>
            <a:r>
              <a:rPr lang="tr-TR" dirty="0" smtClean="0"/>
              <a:t>kat adedini, </a:t>
            </a:r>
            <a:r>
              <a:rPr lang="tr-TR" b="1" dirty="0" err="1" smtClean="0"/>
              <a:t>Typical</a:t>
            </a:r>
            <a:r>
              <a:rPr lang="tr-TR" b="1" dirty="0" smtClean="0"/>
              <a:t> </a:t>
            </a:r>
            <a:r>
              <a:rPr lang="tr-TR" b="1" dirty="0" err="1"/>
              <a:t>S</a:t>
            </a:r>
            <a:r>
              <a:rPr lang="tr-TR" b="1" dirty="0" err="1" smtClean="0"/>
              <a:t>tory</a:t>
            </a:r>
            <a:r>
              <a:rPr lang="tr-TR" b="1" dirty="0" smtClean="0"/>
              <a:t> </a:t>
            </a:r>
            <a:r>
              <a:rPr lang="tr-TR" b="1" dirty="0" err="1"/>
              <a:t>H</a:t>
            </a:r>
            <a:r>
              <a:rPr lang="tr-TR" b="1" dirty="0" err="1" smtClean="0"/>
              <a:t>eight</a:t>
            </a:r>
            <a:r>
              <a:rPr lang="tr-TR" b="1" dirty="0" smtClean="0"/>
              <a:t> </a:t>
            </a:r>
            <a:r>
              <a:rPr lang="tr-TR" dirty="0" err="1" smtClean="0"/>
              <a:t>normak</a:t>
            </a:r>
            <a:r>
              <a:rPr lang="tr-TR" dirty="0" smtClean="0"/>
              <a:t> kat </a:t>
            </a:r>
            <a:r>
              <a:rPr lang="tr-TR" dirty="0" err="1" smtClean="0"/>
              <a:t>yükekliklerini</a:t>
            </a:r>
            <a:r>
              <a:rPr lang="tr-TR" dirty="0" smtClean="0"/>
              <a:t>, </a:t>
            </a:r>
            <a:r>
              <a:rPr lang="tr-TR" b="1" dirty="0" err="1" smtClean="0"/>
              <a:t>Bottom</a:t>
            </a:r>
            <a:r>
              <a:rPr lang="tr-TR" b="1" dirty="0" smtClean="0"/>
              <a:t> </a:t>
            </a:r>
            <a:r>
              <a:rPr lang="tr-TR" b="1" dirty="0" err="1"/>
              <a:t>S</a:t>
            </a:r>
            <a:r>
              <a:rPr lang="tr-TR" b="1" dirty="0" err="1" smtClean="0"/>
              <a:t>tory</a:t>
            </a:r>
            <a:r>
              <a:rPr lang="tr-TR" b="1" dirty="0" smtClean="0"/>
              <a:t> </a:t>
            </a:r>
            <a:r>
              <a:rPr lang="tr-TR" b="1" dirty="0" err="1"/>
              <a:t>H</a:t>
            </a:r>
            <a:r>
              <a:rPr lang="tr-TR" b="1" dirty="0" err="1" smtClean="0"/>
              <a:t>eight</a:t>
            </a:r>
            <a:r>
              <a:rPr lang="tr-TR" b="1" dirty="0" smtClean="0"/>
              <a:t> </a:t>
            </a:r>
            <a:r>
              <a:rPr lang="tr-TR" dirty="0" smtClean="0"/>
              <a:t>ise bodrum katı </a:t>
            </a:r>
            <a:r>
              <a:rPr lang="tr-TR" dirty="0" err="1" smtClean="0"/>
              <a:t>yükekliğini</a:t>
            </a:r>
            <a:r>
              <a:rPr lang="tr-TR" dirty="0" smtClean="0"/>
              <a:t> göstermektedir. </a:t>
            </a:r>
          </a:p>
          <a:p>
            <a:r>
              <a:rPr lang="tr-TR" dirty="0" smtClean="0"/>
              <a:t>Yapımız 1 bodrum + 5 normal kat olmak üzere 6 kattan </a:t>
            </a:r>
            <a:r>
              <a:rPr lang="tr-TR" dirty="0" err="1" smtClean="0"/>
              <a:t>olşmaktadır</a:t>
            </a:r>
            <a:r>
              <a:rPr lang="tr-TR" dirty="0" smtClean="0"/>
              <a:t>. </a:t>
            </a:r>
            <a:r>
              <a:rPr lang="tr-TR" dirty="0" err="1" smtClean="0"/>
              <a:t>Normak</a:t>
            </a:r>
            <a:r>
              <a:rPr lang="tr-TR" dirty="0" smtClean="0"/>
              <a:t> kat yükseklikleri 3 m olup bodrum katı 4.5 metre yüksekliğe sahiptir.</a:t>
            </a:r>
          </a:p>
          <a:p>
            <a:endParaRPr lang="tr-TR" dirty="0"/>
          </a:p>
          <a:p>
            <a:r>
              <a:rPr lang="tr-TR" b="1" dirty="0" err="1" smtClean="0"/>
              <a:t>Grid</a:t>
            </a:r>
            <a:r>
              <a:rPr lang="tr-TR" b="1" dirty="0" smtClean="0"/>
              <a:t> </a:t>
            </a:r>
            <a:r>
              <a:rPr lang="tr-TR" b="1" dirty="0" err="1" smtClean="0"/>
              <a:t>Dimensions</a:t>
            </a:r>
            <a:r>
              <a:rPr lang="tr-TR" b="1" dirty="0" smtClean="0"/>
              <a:t> </a:t>
            </a:r>
            <a:r>
              <a:rPr lang="tr-TR" dirty="0" smtClean="0"/>
              <a:t>sekmesinden ise aks ölçülerini gireceğiz. Yapımızdaki aks sistemi </a:t>
            </a:r>
            <a:r>
              <a:rPr lang="tr-TR" dirty="0" err="1" smtClean="0"/>
              <a:t>üniform</a:t>
            </a:r>
            <a:r>
              <a:rPr lang="tr-TR" dirty="0" smtClean="0"/>
              <a:t> olarak ilerlemediği için </a:t>
            </a:r>
            <a:r>
              <a:rPr lang="tr-TR" b="1" dirty="0" err="1" smtClean="0"/>
              <a:t>Custom</a:t>
            </a:r>
            <a:r>
              <a:rPr lang="tr-TR" b="1" dirty="0" smtClean="0"/>
              <a:t> </a:t>
            </a:r>
            <a:r>
              <a:rPr lang="tr-TR" b="1" dirty="0" err="1" smtClean="0"/>
              <a:t>Grid</a:t>
            </a:r>
            <a:r>
              <a:rPr lang="tr-TR" b="1" dirty="0" smtClean="0"/>
              <a:t> </a:t>
            </a:r>
            <a:r>
              <a:rPr lang="tr-TR" b="1" dirty="0" err="1" smtClean="0"/>
              <a:t>Spacing</a:t>
            </a:r>
            <a:r>
              <a:rPr lang="tr-TR" b="1" dirty="0" smtClean="0"/>
              <a:t> </a:t>
            </a:r>
            <a:r>
              <a:rPr lang="tr-TR" dirty="0" smtClean="0"/>
              <a:t>seçeneği seçilir ve </a:t>
            </a:r>
            <a:r>
              <a:rPr lang="tr-TR" b="1" dirty="0" err="1" smtClean="0"/>
              <a:t>Edit</a:t>
            </a:r>
            <a:r>
              <a:rPr lang="tr-TR" b="1" dirty="0" smtClean="0"/>
              <a:t> </a:t>
            </a:r>
            <a:r>
              <a:rPr lang="tr-TR" b="1" dirty="0" err="1" smtClean="0"/>
              <a:t>Grid</a:t>
            </a:r>
            <a:r>
              <a:rPr lang="tr-TR" b="1" dirty="0" smtClean="0"/>
              <a:t> Data </a:t>
            </a:r>
            <a:r>
              <a:rPr lang="tr-TR" dirty="0" smtClean="0"/>
              <a:t>sekmesine tıklanarak aks ölçüleri düzenlenir.</a:t>
            </a:r>
          </a:p>
          <a:p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" y="879795"/>
            <a:ext cx="5990719" cy="468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14009" y="223736"/>
            <a:ext cx="1156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Aks ölçüleri aşağıdaki gibi </a:t>
            </a:r>
            <a:r>
              <a:rPr lang="tr-TR" dirty="0" err="1" smtClean="0"/>
              <a:t>düzenenir</a:t>
            </a:r>
            <a:r>
              <a:rPr lang="tr-TR" dirty="0" smtClean="0"/>
              <a:t>. OK sekmesi tıklandıktan sonra açılan tabloda </a:t>
            </a:r>
            <a:r>
              <a:rPr lang="tr-TR" dirty="0" err="1" smtClean="0"/>
              <a:t>Grid</a:t>
            </a:r>
            <a:r>
              <a:rPr lang="tr-TR" dirty="0" smtClean="0"/>
              <a:t> </a:t>
            </a:r>
            <a:r>
              <a:rPr lang="tr-TR" dirty="0" err="1" smtClean="0"/>
              <a:t>Only</a:t>
            </a:r>
            <a:r>
              <a:rPr lang="tr-TR" dirty="0" smtClean="0"/>
              <a:t> sekmesi seçilir ve OK seçilerek yapı aks sistemi oluşturulur.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28" y="1050268"/>
            <a:ext cx="8096047" cy="432563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30" y="4562980"/>
            <a:ext cx="2661022" cy="66077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9" y="5375907"/>
            <a:ext cx="5376711" cy="13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2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7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52400" y="81280"/>
            <a:ext cx="1192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ETABS’da</a:t>
            </a:r>
            <a:r>
              <a:rPr lang="tr-TR" dirty="0" smtClean="0"/>
              <a:t>  Define sekmesi malzeme, kesit özellikleri, yük tipleri vb. tanımlamalar yapmak için kullanılır. Bu sekmeyi kullanarak öncelikle malzeme ve kesit özelliklerimizi tanımlayalım.</a:t>
            </a:r>
          </a:p>
          <a:p>
            <a:r>
              <a:rPr lang="tr-TR" dirty="0" smtClean="0"/>
              <a:t>Malzemelerimizi tanımlamak için </a:t>
            </a:r>
            <a:r>
              <a:rPr lang="tr-TR" b="1" dirty="0" smtClean="0"/>
              <a:t>Define&gt; </a:t>
            </a:r>
            <a:r>
              <a:rPr lang="tr-TR" b="1" dirty="0" err="1" smtClean="0"/>
              <a:t>Material</a:t>
            </a:r>
            <a:r>
              <a:rPr lang="tr-TR" b="1" dirty="0" smtClean="0"/>
              <a:t> </a:t>
            </a:r>
            <a:r>
              <a:rPr lang="tr-TR" b="1" dirty="0" err="1" smtClean="0"/>
              <a:t>Properties</a:t>
            </a:r>
            <a:r>
              <a:rPr lang="tr-TR" b="1" dirty="0" smtClean="0"/>
              <a:t> </a:t>
            </a:r>
            <a:r>
              <a:rPr lang="tr-TR" dirty="0" smtClean="0"/>
              <a:t>kullanılır. Açılan Define </a:t>
            </a:r>
            <a:r>
              <a:rPr lang="tr-TR" dirty="0" err="1" smtClean="0"/>
              <a:t>materials</a:t>
            </a:r>
            <a:r>
              <a:rPr lang="tr-TR" dirty="0" smtClean="0"/>
              <a:t> penceresinde </a:t>
            </a:r>
            <a:r>
              <a:rPr lang="tr-TR" dirty="0" err="1" smtClean="0"/>
              <a:t>Add</a:t>
            </a:r>
            <a:r>
              <a:rPr lang="tr-TR" dirty="0" smtClean="0"/>
              <a:t> New </a:t>
            </a:r>
            <a:r>
              <a:rPr lang="tr-TR" dirty="0" err="1" smtClean="0"/>
              <a:t>Material</a:t>
            </a:r>
            <a:r>
              <a:rPr lang="tr-TR" dirty="0" smtClean="0"/>
              <a:t> seçilerek yeni bir malzeme oluşturulur. C30 ve B420C </a:t>
            </a:r>
            <a:r>
              <a:rPr lang="tr-TR" dirty="0" err="1" smtClean="0"/>
              <a:t>malzemelrini</a:t>
            </a:r>
            <a:r>
              <a:rPr lang="tr-TR" dirty="0" smtClean="0"/>
              <a:t> tanımlamak için bu işlemler uygulanır.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8" y="1281609"/>
            <a:ext cx="4504206" cy="2193111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4907280" y="1535609"/>
            <a:ext cx="645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C30 malzemesini tanımlamak için </a:t>
            </a:r>
            <a:r>
              <a:rPr lang="tr-TR" dirty="0" err="1" smtClean="0"/>
              <a:t>Add</a:t>
            </a:r>
            <a:r>
              <a:rPr lang="tr-TR" dirty="0" smtClean="0"/>
              <a:t> New </a:t>
            </a:r>
            <a:r>
              <a:rPr lang="tr-TR" dirty="0" err="1" smtClean="0"/>
              <a:t>Material</a:t>
            </a:r>
            <a:r>
              <a:rPr lang="tr-TR" dirty="0" smtClean="0"/>
              <a:t> </a:t>
            </a:r>
            <a:r>
              <a:rPr lang="tr-TR" dirty="0" err="1" smtClean="0"/>
              <a:t>Property</a:t>
            </a:r>
            <a:r>
              <a:rPr lang="tr-TR" dirty="0" smtClean="0"/>
              <a:t> penceresi yandaki gibi düzenlenir. OK seçeneği tıklandığı zaman ekrana C30 malzeme özellikleri ekrana gelir.</a:t>
            </a: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768" y="2458939"/>
            <a:ext cx="3153728" cy="420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52400" y="81280"/>
            <a:ext cx="1192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ETABS’da</a:t>
            </a:r>
            <a:r>
              <a:rPr lang="tr-TR" dirty="0" smtClean="0"/>
              <a:t>  Define sekmesi malzeme, kesit özellikleri, yük tipleri vb. tanımlamalar yapmak için kullanılır. Bu sekmeyi kullanarak öncelikle malzeme ve kesit özelliklerimizi tanımlayalım.</a:t>
            </a:r>
          </a:p>
          <a:p>
            <a:r>
              <a:rPr lang="tr-TR" dirty="0" smtClean="0"/>
              <a:t>Malzemelerimizi tanımlamak için </a:t>
            </a:r>
            <a:r>
              <a:rPr lang="tr-TR" b="1" dirty="0" smtClean="0"/>
              <a:t>Define&gt; </a:t>
            </a:r>
            <a:r>
              <a:rPr lang="tr-TR" b="1" dirty="0" err="1" smtClean="0"/>
              <a:t>Material</a:t>
            </a:r>
            <a:r>
              <a:rPr lang="tr-TR" b="1" dirty="0" smtClean="0"/>
              <a:t> </a:t>
            </a:r>
            <a:r>
              <a:rPr lang="tr-TR" b="1" dirty="0" err="1" smtClean="0"/>
              <a:t>Properties</a:t>
            </a:r>
            <a:r>
              <a:rPr lang="tr-TR" b="1" dirty="0" smtClean="0"/>
              <a:t> </a:t>
            </a:r>
            <a:r>
              <a:rPr lang="tr-TR" dirty="0" smtClean="0"/>
              <a:t>kullanılır. Açılan Define </a:t>
            </a:r>
            <a:r>
              <a:rPr lang="tr-TR" dirty="0" err="1" smtClean="0"/>
              <a:t>materials</a:t>
            </a:r>
            <a:r>
              <a:rPr lang="tr-TR" dirty="0" smtClean="0"/>
              <a:t> penceresinde </a:t>
            </a:r>
            <a:r>
              <a:rPr lang="tr-TR" dirty="0" err="1" smtClean="0"/>
              <a:t>Add</a:t>
            </a:r>
            <a:r>
              <a:rPr lang="tr-TR" dirty="0" smtClean="0"/>
              <a:t> New </a:t>
            </a:r>
            <a:r>
              <a:rPr lang="tr-TR" dirty="0" err="1" smtClean="0"/>
              <a:t>Material</a:t>
            </a:r>
            <a:r>
              <a:rPr lang="tr-TR" dirty="0" smtClean="0"/>
              <a:t> seçilerek yeni bir malzeme oluşturulur. C30 ve B420C </a:t>
            </a:r>
            <a:r>
              <a:rPr lang="tr-TR" dirty="0" err="1" smtClean="0"/>
              <a:t>malzemelrini</a:t>
            </a:r>
            <a:r>
              <a:rPr lang="tr-TR" dirty="0" smtClean="0"/>
              <a:t> tanımlamak için bu işlemler uygulanır.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4907280" y="1535609"/>
            <a:ext cx="645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B420C malzemesini tanımlamak için </a:t>
            </a:r>
            <a:r>
              <a:rPr lang="tr-TR" dirty="0" err="1" smtClean="0"/>
              <a:t>Add</a:t>
            </a:r>
            <a:r>
              <a:rPr lang="tr-TR" dirty="0" smtClean="0"/>
              <a:t> New </a:t>
            </a:r>
            <a:r>
              <a:rPr lang="tr-TR" dirty="0" err="1" smtClean="0"/>
              <a:t>Material</a:t>
            </a:r>
            <a:r>
              <a:rPr lang="tr-TR" dirty="0" smtClean="0"/>
              <a:t> </a:t>
            </a:r>
            <a:r>
              <a:rPr lang="tr-TR" dirty="0" err="1" smtClean="0"/>
              <a:t>Property</a:t>
            </a:r>
            <a:r>
              <a:rPr lang="tr-TR" dirty="0" smtClean="0"/>
              <a:t> penceresi yandaki gibi düzenlenir. OK seçeneği tıklandığı zaman ekrana B420C malzeme özellikleri ekrana gelir.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" y="1281609"/>
            <a:ext cx="4675823" cy="2375349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55600" y="3881120"/>
            <a:ext cx="431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Donatı çeliğinin akma ve çekme </a:t>
            </a:r>
            <a:r>
              <a:rPr lang="tr-TR" dirty="0" err="1" smtClean="0"/>
              <a:t>dayanımalarını</a:t>
            </a:r>
            <a:r>
              <a:rPr lang="tr-TR" dirty="0" smtClean="0"/>
              <a:t> girmek için </a:t>
            </a:r>
            <a:r>
              <a:rPr lang="tr-TR" dirty="0" err="1" smtClean="0"/>
              <a:t>Modify</a:t>
            </a:r>
            <a:r>
              <a:rPr lang="tr-TR" dirty="0" smtClean="0"/>
              <a:t>/Show </a:t>
            </a:r>
            <a:r>
              <a:rPr lang="tr-TR" dirty="0" err="1" smtClean="0"/>
              <a:t>Material</a:t>
            </a:r>
            <a:r>
              <a:rPr lang="tr-TR" dirty="0" smtClean="0"/>
              <a:t> </a:t>
            </a:r>
            <a:r>
              <a:rPr lang="tr-TR" dirty="0" err="1" smtClean="0"/>
              <a:t>Property</a:t>
            </a:r>
            <a:r>
              <a:rPr lang="tr-TR" dirty="0" smtClean="0"/>
              <a:t> Design Data sekmesi tıklanır ve ekrana gelen pencerede akma ve çekme değerleri girilir.</a:t>
            </a:r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31" y="2546032"/>
            <a:ext cx="3383902" cy="4147503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484" y="3656958"/>
            <a:ext cx="3467756" cy="26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1413</Words>
  <Application>Microsoft Office PowerPoint</Application>
  <PresentationFormat>Geniş ekran</PresentationFormat>
  <Paragraphs>54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Teması</vt:lpstr>
      <vt:lpstr>PowerPoint Sunusu</vt:lpstr>
      <vt:lpstr>PowerPoint Sunusu</vt:lpstr>
      <vt:lpstr>TS500 şartnamesinde iki taraflı çalışan döşemelerde döşeme kalınlığı şartları aşağıdaki gibidir.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ibrahim can</dc:creator>
  <cp:lastModifiedBy>ibrahim can</cp:lastModifiedBy>
  <cp:revision>53</cp:revision>
  <dcterms:created xsi:type="dcterms:W3CDTF">2019-04-05T13:34:09Z</dcterms:created>
  <dcterms:modified xsi:type="dcterms:W3CDTF">2019-04-07T10:22:47Z</dcterms:modified>
</cp:coreProperties>
</file>